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329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</p:sldIdLst>
  <p:sldSz cx="12192000" cy="6858000"/>
  <p:notesSz cx="6858000" cy="9144000"/>
  <p:embeddedFontLs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서울남산체 M" panose="02020603020101020101" pitchFamily="18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egoe UI Light" panose="020B0502040204020203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19" d="100"/>
          <a:sy n="119" d="100"/>
        </p:scale>
        <p:origin x="96" y="2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147600" cy="147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2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34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22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2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68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78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1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4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1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0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55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8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2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1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/>
              <a:t>Chapter 15 : Light</a:t>
            </a:r>
            <a:r>
              <a:rPr lang="ko-KR" altLang="en-US" dirty="0"/>
              <a:t> </a:t>
            </a:r>
            <a:r>
              <a:rPr lang="en-US" altLang="ko-KR" dirty="0"/>
              <a:t>Transport I – Surface Reflection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Path Tracing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Path Sampling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Incremental Path Construction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Implementation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Bidirectional Path Tracing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Instant Global Illumination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Creating the virtual light sources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Rendering with virtual light 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4954" y="6221002"/>
            <a:ext cx="499656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옥찬호 </a:t>
            </a:r>
            <a:r>
              <a:rPr lang="en-US" altLang="ko-KR" sz="2800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(utilForever@gmail.com)</a:t>
            </a:r>
            <a:endParaRPr lang="en-US" sz="2800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표본화와 상호 연관된 두 가지 문제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많은 경로가 인접한 정점의 쌍이 상호 간에 보이지 않는 경우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어떠한 기여도 하지 않음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높은 분산으로 이어짐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복잡한 건물 모델에서 이 영역 표본화 방식을 적용한다고 가정해 보자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경로에 인접한 정점은 건물 모델 사이에 대부분 하나나 둘의 벽이 존재하며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경로에 전혀 기여하지 않고 예측에서 과도한 분산을 제공하게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피적분 함수가 델타 함수를 내재한다면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델타 분포가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아닌 경로를 찾을 수 없음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부정확한 결과로 이어짐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델타 분포가 아니더라도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적은 기여를 갖는 거의 모든 경로에서 점진적으로 광택이 되는데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 점의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값이 작거나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이기 때문에 다시 높은 분산에 시달리게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작은 영역 광원 또한 비슷한 방식으로 명시적 표본화되지 않을 경우 높은 분산의 원인이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3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두 문제에 대한 해결책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: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경로를 점진적으로 생성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카메라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시작한다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새로운 방향을 생성하기 위해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 정점에서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표본화한다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다음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표본화된 방향으로 광선을 추적해 가장 가까운 교차점이다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중요한 지역 기여를 갖는 방향을 찾는 연속적인 선택으로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전체적으로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높은 기여를 갖는 경로를 효과적으로 찾으려 한다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일반적으로 좋은 전략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방식이 경로를 입체각에 대응해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표본화해 생성하고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적분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LTE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장면의 표면 면적에 대해서이므로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입체각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대응하는 확률 밀도에서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영역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대한 밀도로 변환하는 보정을 적용해야 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𝐴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𝜔</m:t>
                          </m:r>
                        </m:sub>
                      </m:sSub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𝑖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Incremental Path Construction</a:t>
            </a:r>
          </a:p>
        </p:txBody>
      </p:sp>
    </p:spTree>
    <p:extLst>
      <p:ext uri="{BB962C8B-B14F-4D97-AF65-F5344CB8AC3E}">
        <p14:creationId xmlns:p14="http://schemas.microsoft.com/office/powerpoint/2010/main" val="360624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기하학적 항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일부 항이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상쇄되는 결과를 생성한다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찾기 위해 광선을 추적했으므로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반드시 상호적으로 보여야 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그러므로 시야 항은 명백히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따라서 이 표본화 기술을 사용하지만 마지막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광원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표면에 대한 어떤 분포에서 표본화하면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경로에 대한 몬테 카를로 값 예측은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𝑖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 </m:t>
                          </m:r>
                          <m:nary>
                            <m:naryPr>
                              <m:chr m:val="∏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2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𝑓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+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서울남산체 M" panose="02020603020101020101" pitchFamily="18" charset="-127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서울남산체 M" panose="02020603020101020101" pitchFamily="18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400" b="0" i="1" smtClean="0">
                                                  <a:latin typeface="Cambria Math" panose="02040503050406030204" pitchFamily="18" charset="0"/>
                                                  <a:ea typeface="서울남산체 M" panose="02020603020101020101" pitchFamily="18" charset="-127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서울남산체 M" panose="02020603020101020101" pitchFamily="18" charset="-127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𝜔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+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서울남산체 M" panose="02020603020101020101" pitchFamily="18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400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Incremental Path Construction</a:t>
            </a:r>
          </a:p>
        </p:txBody>
      </p:sp>
    </p:spTree>
    <p:extLst>
      <p:ext uri="{BB962C8B-B14F-4D97-AF65-F5344CB8AC3E}">
        <p14:creationId xmlns:p14="http://schemas.microsoft.com/office/powerpoint/2010/main" val="930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 표본화와 상호 연관된 두 가지 문제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많은 경로가 인접한 정점의 쌍이 상호 간에 보이지 않는 경우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어떠한 기여도 하지 않음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높은 분산으로 이어짐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복잡한 건물 모델에서 이 영역 표본화 방식을 적용한다고 가정해 보자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경로에 인접한 정점은 건물 모델 사이에 대부분 하나나 둘의 벽이 존재하며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경로에 전혀 기여하지 않고 예측에서 과도한 분산을 제공하게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피적분 함수가 델타 함수를 내재한다면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델타 분포가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아닌 경로를 찾을 수 없음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부정확한 결과로 이어짐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델타 분포가 아니더라도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적은 기여를 갖는 거의 모든 경로에서 점진적으로 광택이 되는데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 점의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값이 작거나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이기 때문에 다시 높은 분산에 시달리게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작은 영역 광원 또한 비슷한 방식으로 명시적 표본화되지 않을 경우 높은 분산의 원인이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651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절에서 설명한 경로 추적 알고리즘은 그래픽스에서 다양한 기하학 물체와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영역 광과 범용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BSDF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모델을 처리하는 첫 일반 빛 전송 알고리즘이다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대부분의 경우 잘 동작하지만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까다로운 조명 조건이 있을 경우 높은 분산을 나타낸다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예를 들어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광원은 천정 위의 작은 영역만을 조명하며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방의 나머지는 단지 그 영역에서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반사된 간접 광으로만 조명된다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카메라에서 시작되는 경로만 추적할 경우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그림자 광선을 빛에 대해 추적하기 전에 천장의 조명된 영역 안의 경로 정점을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표면화하는 것은 거의 불가능하다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대부분의 경로는 기여가 없으며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단지 극히 일부만이 우연하게도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천정의 작은 영역을 충돌헤 높은 기여를 갖는다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결과 이미지는 높은 분산을 갖게 된다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Bidirectional Path Tracing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8E2BE-7659-47C9-8479-B3189F5C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090" y="3982508"/>
            <a:ext cx="25050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어려운 조명은 한쪽 끝의 카메라에서 시작하고 다른 쪽 끝을 빛에서 시작하며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시야 광선으로 중간이 연결된 결오를 생성해 더 효과적으로 처리할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양방향 경로 추적 알고리즘은 표본 경로 추적 알고리즘의 일반화된 알고리즘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!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같은 양의 계산에서 훨씬 낮은 분산을 나타낸다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LTE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경로 적분 형태는 양방향 알고리즘을 어떻게 생성하는지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이해하기 쉽게 해준다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표준 경로 추적에서 첫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카메라 광선에 대한 첫 교차점을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계산해 찾아낸다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마지막 정점은 장면의 광원에서 한 점을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표본화해 찾아낸다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여기서 마지막 정점을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표기해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빛에서 초기에 길이가 정해지지 않은 역의 경로를 생성할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Bidirectional Path Tracing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8E2BE-7659-47C9-8479-B3189F5C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090" y="3982508"/>
            <a:ext cx="25050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279720" cy="494453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기본 양방향 경로 추적 알고리즘에서는 카메라에서 진행하며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세부 경로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,…,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생성하며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빛에서 역방향으로 세부 경로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,…,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생성한다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 세부 경로는 보통 이전 정점에서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표본화해 점진적으로 계산하지만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표준 경로 추적에서 설명했던 방식과 같은 표본화 방식을 사용할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결국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두 경우 모두 다음 경로를 갖는다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,…,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, …,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사이의 그림자 광선을 추적해 상호 간에 보이는지 확인해야 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경로는 빛을 빛에서 카메라로 전송하며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경로의 기여를 직접 계산할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447801"/>
                <a:ext cx="11279720" cy="4944532"/>
              </a:xfrm>
              <a:blipFill>
                <a:blip r:embed="rId3"/>
                <a:stretch>
                  <a:fillRect l="-1621" t="-2219" r="-15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Bidirectional Path Tracing</a:t>
            </a:r>
          </a:p>
        </p:txBody>
      </p:sp>
    </p:spTree>
    <p:extLst>
      <p:ext uri="{BB962C8B-B14F-4D97-AF65-F5344CB8AC3E}">
        <p14:creationId xmlns:p14="http://schemas.microsoft.com/office/powerpoint/2010/main" val="421109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기본 알고리즘은 실사용에서의 성능 향상을 위해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가지 개선점이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첫째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세부 경로를 재사용할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경로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,…,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…,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모든 경로에 대한 전송이 모든 다양한 두 경로의 초기 일부 경로의 조합을 연결해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두 경로가 각각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𝑗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정점을 가지면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2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𝑗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정점 길이의 범위에서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다양한 고유 경로를 생성할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둘째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빛의 세부 경로에서 단지 하나의 정점만 사용하는 경로를 재사용해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생성한 경로를 무시하고 대신 직접 광 적분기에서 최적화된 직접 광 코드를 사용한다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빛에서 빛 세부 경로를 위해 표본화한 정점을 사용하는 것보다 낮은 분산 결과를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생성하는데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문제 해결 부분에서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BSDF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로 다중 중요도 표본화의 사용과 잘 분포된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표본화 패턴을 사용하는 것이 가능하기 때문이다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Bidirectional Path Tracing</a:t>
            </a:r>
          </a:p>
        </p:txBody>
      </p:sp>
    </p:spTree>
    <p:extLst>
      <p:ext uri="{BB962C8B-B14F-4D97-AF65-F5344CB8AC3E}">
        <p14:creationId xmlns:p14="http://schemas.microsoft.com/office/powerpoint/2010/main" val="36290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기본 알고리즘은 실사용에서의 성능 향상을 위해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가지 개선점이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셋째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다중 중요된 표본화로 경로의 가중치를 다시 계산한다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빛이 천장을 향해 있어 간접적으로 방을 조명하는 예제를 기억하자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이제껏 설명했듯이 양방향 경로 추적은 기여가 없는 많은 경로를 훌륭히 감소시켜 결과를 현저히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향상시키는데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빛에서의 경로가 효과적으로 빛 전송 경로를 찾기 때문이다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하지만 예상치 못하게 큰 기여를 갖는 경로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예를 들어 카메라에서 우연히 천장의 밝은 부분을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찾은 경로로 인해 분산으로 고통받게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이를 해결하기 위해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MIS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사용할 수 있으며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정점에 대한 경로에서 실제로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−1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방식으로 해당 길이의 경로가 생성될 수 있음을 인지하는 것이다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예를 들어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4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정점 경로는 하나의 카메라 정점과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빛 정점이거나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각각이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2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혹은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3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카메라 정점과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빛 정점으로 생성할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방식으로 표본화한 주어진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경로에 대해 생성될 수 있는 경로의 각각 다른 방식에 대한 가중치를 계산하고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균형 휴리스틱을 적용할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Bidirectional Path Tracing</a:t>
            </a:r>
          </a:p>
        </p:txBody>
      </p:sp>
    </p:spTree>
    <p:extLst>
      <p:ext uri="{BB962C8B-B14F-4D97-AF65-F5344CB8AC3E}">
        <p14:creationId xmlns:p14="http://schemas.microsoft.com/office/powerpoint/2010/main" val="51912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Path Tracing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산 미구엘 장면을 경로 추적으로 렌더링한 결과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픽셀당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1024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vs 8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표본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1D01D-5758-4E96-AEAD-CDC6686D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13" y="2132057"/>
            <a:ext cx="4720276" cy="4260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9679A-3E31-4314-B18B-20E472D3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1" y="2132057"/>
            <a:ext cx="4720276" cy="42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1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LTE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경로 적분 형태에 대해 카메라 광선의 교차점 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처음으로 장면과 교차하는 주어진 카메라 광선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방출 방사의 값을 구하는 식은 다음과 같다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예측을 계산하기 위해 반드시 풀어야 할 두 가지 문제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1.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무한 수의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항에 대한 합의 값을 한정된 양의 계산으로 어떻게 예측할 것인가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2.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특정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항에 대해 하나 이상의 경로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</m:acc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어떻게 생성해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  </a:t>
                </a:r>
                <a:r>
                  <a:rPr lang="en-US" altLang="ko-KR" sz="1000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다차원 적분의 몬테카를로 예측을 계산할 것인가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6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3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물리적으로 유효한 장면을 만들기 위해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전체적으로 더 많은 정점이 산란할수록 더 적은 정점이 산란할 때보다 더 적은 빛이 산란하게 된다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에너지 보존 법칙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따라서 항상 첫 몇 개의 항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예측한 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편형을 도입하지 않으면서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한정된 수의 항 이후에 표본화를 멈추려고 러시안 룰렛을 적용한다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러시안 룰렛을 이렇게 사용하면 무한 합의 계산 문제를 해결하지는 못하지만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해결에는 좀 더 가까워진다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8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개념을 좀 더 채용해 계산의 종료를 각 항에서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𝑞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확률로 고려하면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결과적으로 연속된 합의 계산을 멈추게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p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p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값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항을 계산하는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보다 큰 확률이 있고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계산할 때 적절한 가중치를 적용하므로 최종 결과는 비편항적인 예측 합이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무한 합에서 한정된 수의 항만 계산하는 방식에서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특정 항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기여를 어떻게 예측할 것인가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경로를 명시하는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+1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정점이 필요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광원 위의 마지막 정점은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첫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은 카메라 광선의 첫 교차점으로 결정된 점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8DFFA-ED03-4D51-A27F-1F6E0BFB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81" y="3534833"/>
            <a:ext cx="66484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형태로 봤을 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장면에서 물체의 표면 면적에 대한 다중 적분이며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이를 위한 가장 자연스러운 방식은 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장면에서 물체의 표면 면적에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대응해 표본화하는 방식이다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어떤 다른 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p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대해 장면의 물체 위 특정 점을 표본화하는 방식과 마찬가지다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8DFFA-ED03-4D51-A27F-1F6E0BFB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81" y="3534833"/>
            <a:ext cx="6648450" cy="2857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장면에서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개의 물체에 대해 구분된 확률을 정의할 수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번째 물체의 표면 면적이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일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표면 경로 정점을 표본화하는 확률은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균일 확률을 갖는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번째 물체 위의 점을 표본화하는 주어진 방식에 대해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물체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𝑖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위의 특정 점을 표본화하는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1/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따라서 점을 표본화하는 전체적인 확률 밀도는</a:t>
                </a:r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서울남산체 M" panose="02020603020101020101" pitchFamily="18" charset="-127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서울남산체 M" panose="02020603020101020101" pitchFamily="18" charset="-127"/>
                        </a:rPr>
                        <m:t>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서울남산체 M" panose="02020603020101020101" pitchFamily="18" charset="-127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서울남산체 M" panose="02020603020101020101" pitchFamily="18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따라서 모든 표본</a:t>
                </a:r>
                <a:r>
                  <a:rPr lang="en-US" altLang="ko-KR" dirty="0"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가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같은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PDF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값을 갖는다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→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서울남산체 M" panose="02020603020101020101" pitchFamily="18" charset="-127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서울남산체 M" panose="02020603020101020101" pitchFamily="18" charset="-127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ko-KR" dirty="0"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b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주어진 정점의 집합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,…,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−1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이</m:t>
                    </m:r>
                  </m:oMath>
                </a14:m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 방식으로 표본화되며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그 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마지막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정점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장면에서 광원 위에 표본화하고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PDF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를 같은 방식으로 정의한다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빛 위의 점을 표본화할 때 경로 정점을 표본화하는 것과 같은 기술을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사용할 수 있지만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 방출자의 표면 위에 있지 않은 모든 경로에서 경로가 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값을 갖게 돼 높은 분산으로 이어지게 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기댓값은 여전히 정확한 적분 값이지만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수렴이 극도로 느리다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더 나은 방식은 방출하는 물체의 영역 중 적절히 갱신되는 확률을</a:t>
                </a:r>
                <a:b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</a:b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갖는 경우에만 표본화하는 방식이다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완전한 경로가 주어졌을 때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</a:t>
                </a: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서울남산체 M" panose="02020603020101020101" pitchFamily="18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의 예측을 계산하기 위한 모든 정보를 갖고 있다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이는 단지 각각의 항을 계산하는 문제다</a:t>
                </a:r>
                <a:r>
                  <a:rPr lang="en-US" altLang="ko-KR" dirty="0"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639" t="-2219" r="-15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A59B2-8A7D-4677-BE42-792B8CC9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en-US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5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19082</TotalTime>
  <Words>518</Words>
  <Application>Microsoft Office PowerPoint</Application>
  <PresentationFormat>Widescreen</PresentationFormat>
  <Paragraphs>139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Segoe UI</vt:lpstr>
      <vt:lpstr>서울남산체 M</vt:lpstr>
      <vt:lpstr>Calibri</vt:lpstr>
      <vt:lpstr>Segoe UI Light</vt:lpstr>
      <vt:lpstr>Cambria Math</vt:lpstr>
      <vt:lpstr>맑은 고딕</vt:lpstr>
      <vt:lpstr>Arial</vt:lpstr>
      <vt:lpstr>Wingdings</vt:lpstr>
      <vt:lpstr>Metro_TT_Blue_16x9_02-12</vt:lpstr>
      <vt:lpstr>Physically Based Rendering From Theory to Implementation</vt:lpstr>
      <vt:lpstr>Path Tracing</vt:lpstr>
      <vt:lpstr>Overview</vt:lpstr>
      <vt:lpstr>Overview</vt:lpstr>
      <vt:lpstr>Overview</vt:lpstr>
      <vt:lpstr>Path Sampling</vt:lpstr>
      <vt:lpstr>Path Sampling</vt:lpstr>
      <vt:lpstr>Path Sampling</vt:lpstr>
      <vt:lpstr>Path Sampling</vt:lpstr>
      <vt:lpstr>Path Sampling</vt:lpstr>
      <vt:lpstr>Incremental Path Construction</vt:lpstr>
      <vt:lpstr>Incremental Path Construction</vt:lpstr>
      <vt:lpstr>Implementation</vt:lpstr>
      <vt:lpstr>Bidirectional Path Tracing</vt:lpstr>
      <vt:lpstr>Bidirectional Path Tracing</vt:lpstr>
      <vt:lpstr>Bidirectional Path Tracing</vt:lpstr>
      <vt:lpstr>Bidirectional Path Tracing</vt:lpstr>
      <vt:lpstr>Bidirectional Path Tracing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옥찬호</cp:lastModifiedBy>
  <cp:revision>506</cp:revision>
  <dcterms:created xsi:type="dcterms:W3CDTF">2014-11-18T06:53:54Z</dcterms:created>
  <dcterms:modified xsi:type="dcterms:W3CDTF">2017-07-30T17:01:16Z</dcterms:modified>
</cp:coreProperties>
</file>